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72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66" d="100"/>
          <a:sy n="66" d="100"/>
        </p:scale>
        <p:origin x="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B5AC8-0A39-4D18-9FF0-BE557D305CA3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1352-A117-488A-9BD5-0DE461E17E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30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527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831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335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08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8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714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997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97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06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934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885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2017, la charte de l’éducation intègre, pour la première fois, des mesures d’éducation inclusive. Elle </a:t>
            </a:r>
            <a:r>
              <a:rPr lang="fr-FR" sz="1600" dirty="0" smtClean="0"/>
              <a:t>assure l’égalité des droits et des chances aux élèves porteurs de handicap,</a:t>
            </a:r>
            <a:r>
              <a:rPr lang="fr-FR" sz="1600" baseline="0" dirty="0" smtClean="0"/>
              <a:t> e</a:t>
            </a:r>
            <a:r>
              <a:rPr lang="fr-FR" sz="1600" dirty="0" smtClean="0"/>
              <a:t>n intégrant leur accueil dans ses objectifs et principes généraux</a:t>
            </a:r>
            <a:r>
              <a:rPr lang="fr-FR" sz="1600" baseline="0" dirty="0" smtClean="0"/>
              <a:t> et en </a:t>
            </a:r>
            <a:r>
              <a:rPr lang="fr-FR" sz="1600" dirty="0" smtClean="0"/>
              <a:t>assurant une continuité éducative aux enfants hospitalisés ou dans l’incapacité médicale de rejoindre un lieu d’enseignement.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AE59-2D57-4F79-990A-BF87C4CC248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529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11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96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97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3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96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08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41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60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99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3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45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8E09E-C01D-4EFF-AC95-29B87548DB2C}" type="datetimeFigureOut">
              <a:rPr lang="fr-FR" smtClean="0"/>
              <a:t>02/08/2020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1848-A105-4E1A-859E-38C63C491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1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ierre-Louis.couturat@education.pf" TargetMode="Externa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ir.ash@education.pf" TargetMode="Externa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ir.ash@education.pf" TargetMode="Externa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uble vague 19"/>
          <p:cNvSpPr/>
          <p:nvPr/>
        </p:nvSpPr>
        <p:spPr>
          <a:xfrm>
            <a:off x="9250137" y="5022940"/>
            <a:ext cx="2119012" cy="1483995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Rentrée 2020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325" y="824593"/>
            <a:ext cx="7754937" cy="2604407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/>
              <a:t>Département Besoins Educatifs Particuliers, Adaptation et Scolarisation des </a:t>
            </a:r>
            <a:r>
              <a:rPr lang="fr-FR" sz="3600" b="1" dirty="0"/>
              <a:t>é</a:t>
            </a:r>
            <a:r>
              <a:rPr lang="fr-FR" sz="3600" b="1" dirty="0" smtClean="0"/>
              <a:t>lèves en situation de Handicap</a:t>
            </a:r>
            <a:endParaRPr lang="fr-FR" sz="36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624845" y="4400550"/>
            <a:ext cx="6191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hlinkClick r:id="rId6"/>
              </a:rPr>
              <a:t>Pierre-Louis.couturat@education.pf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Inspecteur ASH , CT ASH pour le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et 2</a:t>
            </a:r>
            <a:r>
              <a:rPr lang="fr-FR" sz="2400" baseline="30000" dirty="0" smtClean="0"/>
              <a:t>nd</a:t>
            </a:r>
            <a:r>
              <a:rPr lang="fr-FR" sz="2400" dirty="0" smtClean="0"/>
              <a:t> degré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9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787" y="294968"/>
            <a:ext cx="7754937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Accessibilité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599847" y="1780674"/>
            <a:ext cx="646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normes applicables pour les PMR sont celles de métropole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Des informations précises existent sur le site ASH-POLYNESIE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787" y="294968"/>
            <a:ext cx="7754937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Pour les questions ultérieures…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282215" y="2039152"/>
            <a:ext cx="768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 chaque établissement, circonscription , il existe un référent BEP qui  peut vous donner les premières réponses à vos questions.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82216" y="3153731"/>
            <a:ext cx="7338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site ASH-POLYNESIE propose un ensemble de ressources et d’informations assez complet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82215" y="4268310"/>
            <a:ext cx="7338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Vous pouvez me contacter en cas de questions restées sans réponse ou en cas d’urgence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1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uble vague 19"/>
          <p:cNvSpPr/>
          <p:nvPr/>
        </p:nvSpPr>
        <p:spPr>
          <a:xfrm>
            <a:off x="8242106" y="4798552"/>
            <a:ext cx="3327460" cy="1939132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à bientôt…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4288" y="448974"/>
            <a:ext cx="7754937" cy="92744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Merci de votre attention 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3048000" y="269033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800" b="1" dirty="0" smtClean="0">
                <a:hlinkClick r:id="rId6"/>
              </a:rPr>
              <a:t>cir.ash@education.pf</a:t>
            </a:r>
            <a:r>
              <a:rPr lang="fr-FR" sz="2800" b="1" dirty="0"/>
              <a:t> 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site </a:t>
            </a:r>
            <a:r>
              <a:rPr lang="fr-FR" sz="2800" b="1" dirty="0" err="1" smtClean="0"/>
              <a:t>ash-polynesie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9083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842" y="587828"/>
            <a:ext cx="8830944" cy="5290457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Circonscription 12 ASH :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hlinkClick r:id="rId6"/>
              </a:rPr>
              <a:t>c</a:t>
            </a:r>
            <a:r>
              <a:rPr lang="fr-FR" b="1" dirty="0" smtClean="0">
                <a:hlinkClick r:id="rId6"/>
              </a:rPr>
              <a:t>ir.ash@education.pf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Bureaux situés à la DGEE (</a:t>
            </a:r>
            <a:r>
              <a:rPr lang="fr-FR" b="1" dirty="0" err="1" smtClean="0"/>
              <a:t>Tuterai</a:t>
            </a:r>
            <a:r>
              <a:rPr lang="fr-FR" b="1" dirty="0" smtClean="0"/>
              <a:t> </a:t>
            </a:r>
            <a:r>
              <a:rPr lang="fr-FR" b="1" dirty="0" err="1" smtClean="0"/>
              <a:t>Tane</a:t>
            </a:r>
            <a:r>
              <a:rPr lang="fr-FR" b="1" dirty="0" smtClean="0"/>
              <a:t>)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http://ash-polynesie.education.pf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945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707" y="294968"/>
            <a:ext cx="8499022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Ecole inclusive </a:t>
            </a:r>
            <a:r>
              <a:rPr lang="fr-FR" sz="3600" b="1" dirty="0" smtClean="0"/>
              <a:t>(réf. Charte de l’Education)</a:t>
            </a:r>
            <a:endParaRPr lang="fr-FR" sz="3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184068" y="3451110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ER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722212" y="3467787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ESR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84070" y="2776206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MDPH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715656" y="2760702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CTES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184068" y="4815617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RASED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722212" y="4801728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DASED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184069" y="4126093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CDOEA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7715655" y="4097298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CPO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184070" y="1824224"/>
            <a:ext cx="3037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Loi de 2005 sur le handicap </a:t>
            </a:r>
          </a:p>
          <a:p>
            <a:r>
              <a:rPr lang="fr-FR" dirty="0" smtClean="0"/>
              <a:t>n’a pas été adoptée en PF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7630943" y="1824224"/>
            <a:ext cx="406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Réglementations induisent une politique du même type (principes et approches)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184070" y="5505141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AESH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655180" y="5505141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AVS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485373" y="2980122"/>
            <a:ext cx="3051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4485373" y="3666390"/>
            <a:ext cx="3051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485373" y="4281964"/>
            <a:ext cx="3051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4485373" y="5001387"/>
            <a:ext cx="3051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4485373" y="5718182"/>
            <a:ext cx="3051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184752" y="6223040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PPS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7629298" y="6175021"/>
            <a:ext cx="2467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PPS (rédigé et validé)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4485373" y="6416503"/>
            <a:ext cx="3051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74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3" grpId="0"/>
      <p:bldP spid="15" grpId="0"/>
      <p:bldP spid="16" grpId="0"/>
      <p:bldP spid="17" grpId="0"/>
      <p:bldP spid="21" grpId="0"/>
      <p:bldP spid="22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787" y="294969"/>
            <a:ext cx="7754937" cy="1126396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ULIS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696101" y="1963554"/>
            <a:ext cx="28394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ULIS Ecole (12 élèves)</a:t>
            </a:r>
          </a:p>
          <a:p>
            <a:r>
              <a:rPr lang="fr-FR" sz="2000" dirty="0" smtClean="0"/>
              <a:t>ULIS Collège (</a:t>
            </a:r>
            <a:r>
              <a:rPr lang="fr-FR" sz="2000" dirty="0" smtClean="0">
                <a:solidFill>
                  <a:srgbClr val="FF0000"/>
                </a:solidFill>
              </a:rPr>
              <a:t>10 élèves</a:t>
            </a:r>
            <a:r>
              <a:rPr lang="fr-FR" sz="2000" dirty="0" smtClean="0"/>
              <a:t>)</a:t>
            </a:r>
          </a:p>
          <a:p>
            <a:r>
              <a:rPr lang="fr-FR" sz="2000" dirty="0" smtClean="0"/>
              <a:t>ULIS Lycée (</a:t>
            </a:r>
            <a:r>
              <a:rPr lang="fr-FR" sz="2000" dirty="0" smtClean="0">
                <a:solidFill>
                  <a:srgbClr val="FF0000"/>
                </a:solidFill>
              </a:rPr>
              <a:t>10 élèves</a:t>
            </a:r>
            <a:r>
              <a:rPr lang="fr-FR" sz="2000" dirty="0" smtClean="0"/>
              <a:t>)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729789" y="4167738"/>
            <a:ext cx="5558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Inclusion des élèves dans leur classe d’âge (+ 1 an)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3729789" y="5356259"/>
            <a:ext cx="1627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AVS collective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8093680" y="2563718"/>
            <a:ext cx="23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ULIS Ecole / Collège 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787" y="294968"/>
            <a:ext cx="8078137" cy="1158447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AVS </a:t>
            </a:r>
            <a:br>
              <a:rPr lang="fr-FR" b="1" dirty="0" smtClean="0"/>
            </a:br>
            <a:r>
              <a:rPr lang="fr-FR" sz="3100" b="1" dirty="0" smtClean="0"/>
              <a:t>pour élèves notifiés dans le champ du handicap</a:t>
            </a:r>
            <a:endParaRPr lang="fr-FR" sz="31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253336" y="1870593"/>
            <a:ext cx="847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Corps de la fonction territoriale (statut, avancement, notation, formation, nomination,…)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53338" y="2934102"/>
            <a:ext cx="6487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39 h</a:t>
            </a:r>
          </a:p>
          <a:p>
            <a:r>
              <a:rPr lang="fr-FR" dirty="0" smtClean="0"/>
              <a:t>Une part devant élèves, une part « administrative »</a:t>
            </a:r>
          </a:p>
          <a:p>
            <a:r>
              <a:rPr lang="fr-FR" dirty="0" smtClean="0"/>
              <a:t>Activité penda</a:t>
            </a:r>
            <a:r>
              <a:rPr lang="fr-FR" dirty="0"/>
              <a:t>n</a:t>
            </a:r>
            <a:r>
              <a:rPr lang="fr-FR" dirty="0" smtClean="0"/>
              <a:t>t les vacances scolaires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53334" y="5065735"/>
            <a:ext cx="819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EDT, Absences (Remplacements), Evaluation au niveau de l’établissement d’exercice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53335" y="4186892"/>
            <a:ext cx="6487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Plus de 100 postes pour le moment (dont 70 titulaires)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81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787" y="294968"/>
            <a:ext cx="7754937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Grande difficulté scolaire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570972" y="2088681"/>
            <a:ext cx="1135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PPRE</a:t>
            </a:r>
          </a:p>
          <a:p>
            <a:endParaRPr lang="fr-FR" sz="2400" dirty="0" smtClean="0"/>
          </a:p>
          <a:p>
            <a:r>
              <a:rPr lang="fr-FR" sz="2400" dirty="0" smtClean="0"/>
              <a:t>PAP</a:t>
            </a:r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SEGPA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003288" y="4623917"/>
            <a:ext cx="2996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Poste remédiation collège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003288" y="5681614"/>
            <a:ext cx="3046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CJA (à partir de 12 ans)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787" y="294968"/>
            <a:ext cx="7754937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Dispositifs spécifiques : 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2974206" y="2146434"/>
            <a:ext cx="83354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Enseignants spécialisés Itinérants (plutôt sur Tahiti, mais existent sur certaines îles) : 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- </a:t>
            </a:r>
            <a:r>
              <a:rPr lang="fr-FR" dirty="0"/>
              <a:t>P</a:t>
            </a:r>
            <a:r>
              <a:rPr lang="fr-FR" dirty="0" smtClean="0"/>
              <a:t>our les élèves relevant d’ULIS TFC (ou de Troubles du </a:t>
            </a:r>
            <a:r>
              <a:rPr lang="fr-FR" dirty="0"/>
              <a:t>S</a:t>
            </a:r>
            <a:r>
              <a:rPr lang="fr-FR" dirty="0" smtClean="0"/>
              <a:t>pectre Autistique)</a:t>
            </a:r>
          </a:p>
          <a:p>
            <a:r>
              <a:rPr lang="fr-FR" dirty="0" smtClean="0"/>
              <a:t>- Pour les élèves sourds ou </a:t>
            </a:r>
            <a:r>
              <a:rPr lang="fr-FR" dirty="0" err="1" smtClean="0"/>
              <a:t>mal-entendants</a:t>
            </a:r>
            <a:r>
              <a:rPr lang="fr-FR" dirty="0" smtClean="0"/>
              <a:t> (option A)</a:t>
            </a:r>
          </a:p>
          <a:p>
            <a:r>
              <a:rPr lang="fr-FR" dirty="0" smtClean="0"/>
              <a:t>- Pour les élèves aveugles ou </a:t>
            </a:r>
            <a:r>
              <a:rPr lang="fr-FR" dirty="0" err="1" smtClean="0"/>
              <a:t>mal-voyants</a:t>
            </a:r>
            <a:r>
              <a:rPr lang="fr-FR" dirty="0" smtClean="0"/>
              <a:t> (option B)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Enseignants dépendent du département BEP / ASH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35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787" y="294968"/>
            <a:ext cx="7754937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Problématiques spécifiques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546154" y="2387065"/>
            <a:ext cx="70745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Absences de structures spécialisées sur tous les archipels</a:t>
            </a:r>
          </a:p>
          <a:p>
            <a:endParaRPr lang="fr-FR" dirty="0"/>
          </a:p>
          <a:p>
            <a:r>
              <a:rPr lang="fr-FR" dirty="0" smtClean="0"/>
              <a:t>Difficultés de la pose du diagnostic (</a:t>
            </a:r>
            <a:r>
              <a:rPr lang="fr-FR" dirty="0" err="1" smtClean="0"/>
              <a:t>dys</a:t>
            </a:r>
            <a:r>
              <a:rPr lang="fr-FR" dirty="0" smtClean="0"/>
              <a:t>,…)</a:t>
            </a:r>
          </a:p>
          <a:p>
            <a:endParaRPr lang="fr-FR" dirty="0"/>
          </a:p>
          <a:p>
            <a:r>
              <a:rPr lang="fr-FR" dirty="0" smtClean="0"/>
              <a:t>Plateau technique permettant la prise en charge du handicap restreint (manque de rééducateurs dans la plupart des îles (hors Tahiti))</a:t>
            </a:r>
          </a:p>
          <a:p>
            <a:endParaRPr lang="fr-FR" dirty="0"/>
          </a:p>
          <a:p>
            <a:r>
              <a:rPr lang="fr-FR" dirty="0" smtClean="0"/>
              <a:t>Marge de progrès du territoire pour la prise en charge de l’Autisme</a:t>
            </a:r>
          </a:p>
          <a:p>
            <a:endParaRPr lang="fr-FR" dirty="0" smtClean="0"/>
          </a:p>
          <a:p>
            <a:r>
              <a:rPr lang="fr-FR" dirty="0" smtClean="0"/>
              <a:t>Guide barème servant à la notification dans le champ du handicap plus restrictif qu’en métropole</a:t>
            </a:r>
          </a:p>
          <a:p>
            <a:endParaRPr lang="fr-FR" dirty="0" smtClean="0"/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87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="" xmlns:a16="http://schemas.microsoft.com/office/drawing/2014/main" id="{5F9CD66C-3B36-453E-8709-87243E915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3045"/>
          <a:stretch/>
        </p:blipFill>
        <p:spPr>
          <a:xfrm>
            <a:off x="11803153" y="0"/>
            <a:ext cx="205738" cy="6858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8B6A2FC-65FA-49BA-A6A2-66D180FAB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23" y="0"/>
            <a:ext cx="1890818" cy="6858000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xmlns="" id="{33EB8052-49D1-4809-A08A-FEE5745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787" y="294968"/>
            <a:ext cx="8684529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Quelques éléments de réglementation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205212" y="2088682"/>
            <a:ext cx="74788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BEP pour le premier degré : circulaire de 2015</a:t>
            </a:r>
          </a:p>
          <a:p>
            <a:endParaRPr lang="fr-FR" dirty="0"/>
          </a:p>
          <a:p>
            <a:r>
              <a:rPr lang="fr-FR" dirty="0" smtClean="0"/>
              <a:t>SEGPA : circulaire de 2020 (à paraître)</a:t>
            </a:r>
          </a:p>
          <a:p>
            <a:endParaRPr lang="fr-FR" dirty="0"/>
          </a:p>
          <a:p>
            <a:r>
              <a:rPr lang="fr-FR" dirty="0" smtClean="0"/>
              <a:t>EHP : note de service de décembre 2019 </a:t>
            </a:r>
          </a:p>
          <a:p>
            <a:endParaRPr lang="fr-FR" dirty="0"/>
          </a:p>
          <a:p>
            <a:r>
              <a:rPr lang="fr-FR" dirty="0" smtClean="0"/>
              <a:t>ULIS : circulaire de 2016 </a:t>
            </a:r>
          </a:p>
          <a:p>
            <a:endParaRPr lang="fr-FR" dirty="0"/>
          </a:p>
          <a:p>
            <a:r>
              <a:rPr lang="fr-FR" dirty="0" smtClean="0"/>
              <a:t>Poste de remédiation collège : circulaire de novembre 2019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PAI (nouveau document pour la rentrée 2020)</a:t>
            </a:r>
          </a:p>
          <a:p>
            <a:endParaRPr lang="fr-FR" dirty="0"/>
          </a:p>
          <a:p>
            <a:r>
              <a:rPr lang="fr-FR" dirty="0" smtClean="0"/>
              <a:t>ACE (procédures calquées sur ce qui se fait en métropole)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0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1222</Words>
  <Application>Microsoft Office PowerPoint</Application>
  <PresentationFormat>Grand écran</PresentationFormat>
  <Paragraphs>122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Département Besoins Educatifs Particuliers, Adaptation et Scolarisation des élèves en situation de Handicap</vt:lpstr>
      <vt:lpstr>Circonscription 12 ASH :  cir.ash@education.pf Bureaux situés à la DGEE (Tuterai Tane)   http://ash-polynesie.education.pf</vt:lpstr>
      <vt:lpstr>Ecole inclusive (réf. Charte de l’Education)</vt:lpstr>
      <vt:lpstr>ULIS</vt:lpstr>
      <vt:lpstr>AVS  pour élèves notifiés dans le champ du handicap</vt:lpstr>
      <vt:lpstr>Grande difficulté scolaire</vt:lpstr>
      <vt:lpstr>Dispositifs spécifiques : </vt:lpstr>
      <vt:lpstr>Problématiques spécifiques</vt:lpstr>
      <vt:lpstr>Quelques éléments de réglementation</vt:lpstr>
      <vt:lpstr>Accessibilité</vt:lpstr>
      <vt:lpstr>Pour les questions ultérieures…</vt:lpstr>
      <vt:lpstr>Merci de votre attention </vt:lpstr>
    </vt:vector>
  </TitlesOfParts>
  <Company>SIPF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Département Besoin Educatif Particulier, Adaptation et Scolarisation des élèves en situation de Handicap</dc:title>
  <dc:creator>Pierre Louis COUTURAT</dc:creator>
  <cp:lastModifiedBy>Pierre Louis COUTURAT</cp:lastModifiedBy>
  <cp:revision>32</cp:revision>
  <dcterms:created xsi:type="dcterms:W3CDTF">2020-08-02T21:19:27Z</dcterms:created>
  <dcterms:modified xsi:type="dcterms:W3CDTF">2020-08-04T19:14:41Z</dcterms:modified>
</cp:coreProperties>
</file>